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35"/>
  </p:notesMasterIdLst>
  <p:sldIdLst>
    <p:sldId id="256" r:id="rId2"/>
    <p:sldId id="261" r:id="rId3"/>
    <p:sldId id="265" r:id="rId4"/>
    <p:sldId id="267" r:id="rId5"/>
    <p:sldId id="266" r:id="rId6"/>
    <p:sldId id="268" r:id="rId7"/>
    <p:sldId id="269" r:id="rId8"/>
    <p:sldId id="275" r:id="rId9"/>
    <p:sldId id="272" r:id="rId10"/>
    <p:sldId id="273" r:id="rId11"/>
    <p:sldId id="276" r:id="rId12"/>
    <p:sldId id="277" r:id="rId13"/>
    <p:sldId id="279" r:id="rId14"/>
    <p:sldId id="278" r:id="rId15"/>
    <p:sldId id="280" r:id="rId16"/>
    <p:sldId id="286" r:id="rId17"/>
    <p:sldId id="281" r:id="rId18"/>
    <p:sldId id="282" r:id="rId19"/>
    <p:sldId id="284" r:id="rId20"/>
    <p:sldId id="300" r:id="rId21"/>
    <p:sldId id="287" r:id="rId22"/>
    <p:sldId id="289" r:id="rId23"/>
    <p:sldId id="297" r:id="rId24"/>
    <p:sldId id="290" r:id="rId25"/>
    <p:sldId id="302" r:id="rId26"/>
    <p:sldId id="291" r:id="rId27"/>
    <p:sldId id="292" r:id="rId28"/>
    <p:sldId id="293" r:id="rId29"/>
    <p:sldId id="296" r:id="rId30"/>
    <p:sldId id="294" r:id="rId31"/>
    <p:sldId id="298" r:id="rId32"/>
    <p:sldId id="295" r:id="rId33"/>
    <p:sldId id="299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9"/>
    <a:srgbClr val="8DB9CA"/>
    <a:srgbClr val="F6BE00"/>
    <a:srgbClr val="D6D2C4"/>
    <a:srgbClr val="B2E2ED"/>
    <a:srgbClr val="00FFFF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1"/>
    <p:restoredTop sz="94705"/>
  </p:normalViewPr>
  <p:slideViewPr>
    <p:cSldViewPr snapToGrid="0" snapToObjects="1">
      <p:cViewPr varScale="1">
        <p:scale>
          <a:sx n="167" d="100"/>
          <a:sy n="167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97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9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94718"/>
            <a:ext cx="4629150" cy="3745062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994718"/>
            <a:ext cx="2949178" cy="374506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97A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9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rgbClr val="0097A9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97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28648" y="1697321"/>
            <a:ext cx="7886700" cy="994172"/>
          </a:xfrm>
        </p:spPr>
        <p:txBody>
          <a:bodyPr/>
          <a:lstStyle/>
          <a:p>
            <a:pPr algn="ctr"/>
            <a:r>
              <a:rPr lang="en-US" altLang="zh-CN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Investigating Discrimination in Algorithmic Hiring Decisions</a:t>
            </a:r>
            <a:endParaRPr lang="zh-CN" altLang="zh-CN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087208" y="3162602"/>
            <a:ext cx="6969579" cy="14427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800" b="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Wen Xue</a:t>
            </a:r>
          </a:p>
          <a:p>
            <a:pPr marL="0" indent="0" algn="ctr">
              <a:buNone/>
            </a:pPr>
            <a:endParaRPr lang="en-US" sz="1800" b="0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1800" b="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Supervisor:</a:t>
            </a:r>
          </a:p>
          <a:p>
            <a:pPr marL="0" indent="0" algn="ctr">
              <a:buNone/>
            </a:pPr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Prof Philip </a:t>
            </a:r>
            <a:r>
              <a:rPr lang="en-US" altLang="zh-CN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Treleaven</a:t>
            </a:r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Dr</a:t>
            </a:r>
            <a:r>
              <a:rPr lang="zh-CN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0" dirty="0">
                <a:latin typeface="Calibri" panose="020F0502020204030204" pitchFamily="34" charset="0"/>
                <a:cs typeface="Calibri" panose="020F0502020204030204" pitchFamily="34" charset="0"/>
              </a:rPr>
              <a:t> Zeynep </a:t>
            </a:r>
            <a:r>
              <a:rPr lang="en-US" altLang="zh-CN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Engin</a:t>
            </a:r>
            <a:endParaRPr lang="en-US" altLang="zh-CN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US" sz="1800" b="0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5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Centroids</a:t>
            </a:r>
            <a:r>
              <a:rPr lang="zh-CN" altLang="en-US" dirty="0"/>
              <a:t> </a:t>
            </a:r>
            <a:r>
              <a:rPr lang="en-US" altLang="zh-CN" dirty="0"/>
              <a:t>resampling: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146DAC-36D2-E142-9B8C-C82BA544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46" y="1708584"/>
            <a:ext cx="6891454" cy="282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Centroids</a:t>
            </a:r>
            <a:r>
              <a:rPr lang="zh-CN" altLang="en-US" dirty="0"/>
              <a:t> </a:t>
            </a:r>
            <a:r>
              <a:rPr lang="en-US" altLang="zh-CN" dirty="0"/>
              <a:t>resampling: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38C543-A74F-154E-B4FF-B535AC1B9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95" y="2077375"/>
            <a:ext cx="4082825" cy="19265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E47EC7-9797-0B47-86D9-FC421D74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370" y="2077375"/>
            <a:ext cx="3468128" cy="22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SVM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Centroids</a:t>
            </a:r>
            <a:r>
              <a:rPr lang="zh-CN" altLang="en-US" dirty="0"/>
              <a:t> </a:t>
            </a:r>
            <a:r>
              <a:rPr lang="en-US" altLang="zh-CN" dirty="0"/>
              <a:t>resampling: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223F08-2BBF-054F-B739-2C04F3490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530" y="1621973"/>
            <a:ext cx="6746488" cy="294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SVM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Centroids</a:t>
            </a:r>
            <a:r>
              <a:rPr lang="zh-CN" altLang="en-US" dirty="0"/>
              <a:t> </a:t>
            </a:r>
            <a:r>
              <a:rPr lang="en-US" altLang="zh-CN" dirty="0"/>
              <a:t>resampling: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340DF3-2654-DF46-BFA3-E7ADB1FD1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54" y="1794336"/>
            <a:ext cx="4011144" cy="22346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95529D-C1BB-5B47-9B56-929C1A65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16" y="1730680"/>
            <a:ext cx="3825358" cy="264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Cost-sensitive: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misclassification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consideration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giving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class.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occurs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minority</a:t>
            </a:r>
            <a:r>
              <a:rPr lang="zh-CN" altLang="en-US" dirty="0"/>
              <a:t> </a:t>
            </a:r>
            <a:r>
              <a:rPr lang="en-US" altLang="zh-CN" dirty="0"/>
              <a:t>class.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552063-2BD6-5D43-9ECC-8F3CF74C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57" y="2062927"/>
            <a:ext cx="4272882" cy="284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7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636268" y="1574882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cost-sensitive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metrics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calculated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respect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gender.</a:t>
            </a:r>
            <a:r>
              <a:rPr lang="zh-CN" altLang="en-US" dirty="0"/>
              <a:t>  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CCA975-4428-2E49-A981-4C46F36E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68" y="2922287"/>
            <a:ext cx="7871460" cy="9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0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500" y="1124357"/>
            <a:ext cx="800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Preprocessing Algorithms:</a:t>
            </a:r>
          </a:p>
          <a:p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Reweighing</a:t>
            </a:r>
          </a:p>
        </p:txBody>
      </p:sp>
    </p:spTree>
    <p:extLst>
      <p:ext uri="{BB962C8B-B14F-4D97-AF65-F5344CB8AC3E}">
        <p14:creationId xmlns:p14="http://schemas.microsoft.com/office/powerpoint/2010/main" val="141329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425583" y="1000547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Reweighing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 preprocessing technique that weights the examples in each (group, label) combination differently to ensure fairness before classification.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7D16D9-BBB6-1A43-8A59-80910EF2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513" y="2550353"/>
            <a:ext cx="4430355" cy="17083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409265-56AF-8242-B840-D20F0B1F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10" y="1749053"/>
            <a:ext cx="3972560" cy="6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425583" y="100054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Reweighing: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A3BF20-D65D-0F48-9517-E34BAE7E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45" y="1612638"/>
            <a:ext cx="7486110" cy="14087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CB567CD-69FF-5949-9FCF-3C70D9BD6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5" y="3264184"/>
            <a:ext cx="7486110" cy="1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1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651104" y="1184339"/>
            <a:ext cx="7841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balanced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/>
              <a:t>Statistical parity difference,</a:t>
            </a:r>
            <a:r>
              <a:rPr lang="zh-CN" altLang="en-US" dirty="0"/>
              <a:t> </a:t>
            </a:r>
            <a:r>
              <a:rPr lang="en-US" altLang="zh-CN" dirty="0"/>
              <a:t>Disparate impact,</a:t>
            </a:r>
            <a:r>
              <a:rPr lang="zh-CN" altLang="en-US" dirty="0"/>
              <a:t> </a:t>
            </a:r>
            <a:r>
              <a:rPr lang="en-US" altLang="zh-CN" dirty="0"/>
              <a:t>Equal opportunity difference,</a:t>
            </a:r>
            <a:r>
              <a:rPr lang="zh-CN" altLang="en-US" dirty="0"/>
              <a:t> </a:t>
            </a:r>
            <a:r>
              <a:rPr lang="en-US" altLang="zh-CN" dirty="0"/>
              <a:t>Average odds difference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/>
              <a:t>Theil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5C543D-921E-EB4D-B518-5ED64733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2841898"/>
            <a:ext cx="7231380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2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500" y="125110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There is a total of hiring decisions for 86644 applicants in the dataset, in which only 1476 applicants are hired. 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highly</a:t>
            </a:r>
            <a:r>
              <a:rPr lang="zh-CN" altLang="en-US" dirty="0"/>
              <a:t> </a:t>
            </a:r>
            <a:r>
              <a:rPr lang="en-US" altLang="zh-CN" dirty="0"/>
              <a:t>imbalanced.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F2037C-3B6B-2443-A8B0-39BF38E3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079" y="1910547"/>
            <a:ext cx="3568127" cy="30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94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651104" y="1184339"/>
            <a:ext cx="7841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SVM: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balanced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/>
              <a:t>Statistical parity difference,</a:t>
            </a:r>
            <a:r>
              <a:rPr lang="zh-CN" altLang="en-US" dirty="0"/>
              <a:t> </a:t>
            </a:r>
            <a:r>
              <a:rPr lang="en-US" altLang="zh-CN" dirty="0"/>
              <a:t>Disparate impact,</a:t>
            </a:r>
            <a:r>
              <a:rPr lang="zh-CN" altLang="en-US" dirty="0"/>
              <a:t> </a:t>
            </a:r>
            <a:r>
              <a:rPr lang="en-US" altLang="zh-CN" dirty="0"/>
              <a:t>Equal opportunity difference,</a:t>
            </a:r>
            <a:r>
              <a:rPr lang="zh-CN" altLang="en-US" dirty="0"/>
              <a:t> </a:t>
            </a:r>
            <a:r>
              <a:rPr lang="en-US" altLang="zh-CN" dirty="0"/>
              <a:t>Average odds difference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/>
              <a:t>Theil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5C543D-921E-EB4D-B518-5ED64733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2841898"/>
            <a:ext cx="7231380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71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500" y="1124357"/>
            <a:ext cx="8001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Preprocessing Algorithms:</a:t>
            </a:r>
          </a:p>
          <a:p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Reweighing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Disparate Impact Remover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2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425583" y="1000547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Disparate impact remover is a preprocessing technique that edits feature values increase group fairness while preserving rank-ordering within groups.</a:t>
            </a:r>
            <a:r>
              <a:rPr lang="zh-CN" altLang="en-US" dirty="0"/>
              <a:t> </a:t>
            </a:r>
            <a:r>
              <a:rPr lang="en-US" altLang="zh-CN" dirty="0"/>
              <a:t>A classifier learned from </a:t>
            </a:r>
            <a:r>
              <a:rPr lang="en-US" altLang="zh-CN" i="1" dirty="0"/>
              <a:t>Y </a:t>
            </a:r>
            <a:r>
              <a:rPr lang="en-US" altLang="zh-CN" dirty="0"/>
              <a:t>will not have disparate impact if </a:t>
            </a:r>
            <a:r>
              <a:rPr lang="en-US" altLang="zh-CN" i="1" dirty="0"/>
              <a:t>X </a:t>
            </a:r>
            <a:r>
              <a:rPr lang="en-US" altLang="zh-CN" dirty="0"/>
              <a:t>cannot be predicted from </a:t>
            </a:r>
            <a:r>
              <a:rPr lang="en-US" altLang="zh-CN" i="1" dirty="0"/>
              <a:t>Y</a:t>
            </a:r>
            <a:r>
              <a:rPr lang="en-US" altLang="zh-CN" dirty="0"/>
              <a:t>. A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repair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fairness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utility.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E7EA0D-0174-8340-8A73-52D4155C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186" y="2296602"/>
            <a:ext cx="4651628" cy="28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425583" y="1000547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Disparate impact remover is a preprocessing technique that edits feature values increase group fairness while preserving rank-ordering within groups.</a:t>
            </a:r>
            <a:r>
              <a:rPr lang="zh-CN" altLang="en-US" dirty="0"/>
              <a:t> </a:t>
            </a:r>
            <a:r>
              <a:rPr lang="en-US" altLang="zh-CN" dirty="0"/>
              <a:t>A classifier learned from </a:t>
            </a:r>
            <a:r>
              <a:rPr lang="en-US" altLang="zh-CN" i="1" dirty="0"/>
              <a:t>Y </a:t>
            </a:r>
            <a:r>
              <a:rPr lang="en-US" altLang="zh-CN" dirty="0"/>
              <a:t>will not have disparate impact if </a:t>
            </a:r>
            <a:r>
              <a:rPr lang="en-US" altLang="zh-CN" i="1" dirty="0"/>
              <a:t>X </a:t>
            </a:r>
            <a:r>
              <a:rPr lang="en-US" altLang="zh-CN" dirty="0"/>
              <a:t>cannot be predicted from </a:t>
            </a:r>
            <a:r>
              <a:rPr lang="en-US" altLang="zh-CN" i="1" dirty="0"/>
              <a:t>Y</a:t>
            </a:r>
            <a:r>
              <a:rPr lang="en-US" altLang="zh-CN" dirty="0"/>
              <a:t>.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25F6F1-C776-F041-B8F1-E1314601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90" y="2296602"/>
            <a:ext cx="5494020" cy="10167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8F6228-9DBD-724B-92BC-DEFD972AAE4F}"/>
              </a:ext>
            </a:extLst>
          </p:cNvPr>
          <p:cNvSpPr txBox="1"/>
          <p:nvPr/>
        </p:nvSpPr>
        <p:spPr>
          <a:xfrm>
            <a:off x="3840826" y="3338869"/>
            <a:ext cx="16321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/>
              <a:t>The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original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data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inputs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sort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by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‘</a:t>
            </a:r>
            <a:r>
              <a:rPr kumimoji="1" lang="en-US" altLang="zh-CN" sz="800" dirty="0" err="1"/>
              <a:t>iq</a:t>
            </a:r>
            <a:r>
              <a:rPr kumimoji="1" lang="en-US" altLang="zh-CN" sz="800" dirty="0"/>
              <a:t>’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3A0D40-133D-6247-A7F9-FB882B90A4B9}"/>
              </a:ext>
            </a:extLst>
          </p:cNvPr>
          <p:cNvSpPr/>
          <p:nvPr/>
        </p:nvSpPr>
        <p:spPr>
          <a:xfrm>
            <a:off x="3331114" y="4771071"/>
            <a:ext cx="33810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800" dirty="0"/>
              <a:t>The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data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inputs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after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repair(level=0.7)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sort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by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‘</a:t>
            </a:r>
            <a:r>
              <a:rPr kumimoji="1" lang="en-US" altLang="zh-CN" sz="800" dirty="0" err="1"/>
              <a:t>iq</a:t>
            </a:r>
            <a:r>
              <a:rPr kumimoji="1" lang="en-US" altLang="zh-CN" sz="800" dirty="0"/>
              <a:t>’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(the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ranking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didn’t</a:t>
            </a:r>
            <a:r>
              <a:rPr kumimoji="1" lang="zh-CN" altLang="en-US" sz="800" dirty="0"/>
              <a:t> </a:t>
            </a:r>
            <a:r>
              <a:rPr kumimoji="1" lang="en-US" altLang="zh-CN" sz="800" dirty="0"/>
              <a:t>change)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DB51FA-B04E-F54F-BC11-03480400C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27" y="3712722"/>
            <a:ext cx="5651345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8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651104" y="1184339"/>
            <a:ext cx="7841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balanced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Improved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/>
              <a:t>Statistical parity difference,</a:t>
            </a:r>
            <a:r>
              <a:rPr lang="zh-CN" altLang="en-US" dirty="0"/>
              <a:t> </a:t>
            </a:r>
            <a:r>
              <a:rPr lang="en-US" altLang="zh-CN" dirty="0"/>
              <a:t>Disparate impact,</a:t>
            </a:r>
            <a:r>
              <a:rPr lang="zh-CN" altLang="en-US" dirty="0"/>
              <a:t> </a:t>
            </a:r>
            <a:r>
              <a:rPr lang="en-US" altLang="zh-CN" dirty="0"/>
              <a:t>Equal opportunity difference,</a:t>
            </a:r>
            <a:r>
              <a:rPr lang="zh-CN" altLang="en-US" dirty="0"/>
              <a:t> </a:t>
            </a:r>
            <a:r>
              <a:rPr lang="en-US" altLang="zh-CN" dirty="0"/>
              <a:t>Average odds difference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/>
              <a:t>Theil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63D533-96BF-864D-83D7-B9F88BE1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8" y="2990828"/>
            <a:ext cx="7448444" cy="135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2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651104" y="1184339"/>
            <a:ext cx="7841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SVM: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balanced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/>
              <a:t>Statistical parity difference,</a:t>
            </a:r>
            <a:r>
              <a:rPr lang="zh-CN" altLang="en-US" dirty="0"/>
              <a:t> </a:t>
            </a:r>
            <a:r>
              <a:rPr lang="en-US" altLang="zh-CN" dirty="0"/>
              <a:t>Disparate impact,</a:t>
            </a:r>
            <a:r>
              <a:rPr lang="zh-CN" altLang="en-US" dirty="0"/>
              <a:t> </a:t>
            </a:r>
            <a:r>
              <a:rPr lang="en-US" altLang="zh-CN" dirty="0"/>
              <a:t>Average odds difference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Reduced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dirty="0"/>
              <a:t>Theil</a:t>
            </a:r>
            <a:r>
              <a:rPr lang="zh-CN" altLang="en-US" dirty="0"/>
              <a:t> </a:t>
            </a:r>
            <a:r>
              <a:rPr lang="en-US" altLang="zh-CN" dirty="0"/>
              <a:t>index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563D533-96BF-864D-83D7-B9F88BE1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78" y="2990828"/>
            <a:ext cx="7448444" cy="135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5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500" y="1124357"/>
            <a:ext cx="800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Inprocessing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Algorithms:</a:t>
            </a:r>
          </a:p>
          <a:p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  <a:r>
              <a:rPr kumimoji="1" lang="zh-CN" alt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Debiasing</a:t>
            </a:r>
          </a:p>
        </p:txBody>
      </p:sp>
    </p:spTree>
    <p:extLst>
      <p:ext uri="{BB962C8B-B14F-4D97-AF65-F5344CB8AC3E}">
        <p14:creationId xmlns:p14="http://schemas.microsoft.com/office/powerpoint/2010/main" val="2399170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425583" y="1000547"/>
            <a:ext cx="800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Adversarial debiasing is an in-processing technique that learns a classifier to maximize prediction accuracy and simultaneously reduce an adversary’s ability to determine the protected attribute from the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technique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hard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plain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techniques.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Moreover,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maybe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preprocessed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imbalance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needed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performance.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7DD511-CC5D-664A-96FE-CEFA0895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11" y="3523375"/>
            <a:ext cx="7197778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63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500" y="1124357"/>
            <a:ext cx="800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Postprocessing Algorithms:</a:t>
            </a:r>
          </a:p>
          <a:p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Equalized Odds</a:t>
            </a:r>
          </a:p>
        </p:txBody>
      </p:sp>
    </p:spTree>
    <p:extLst>
      <p:ext uri="{BB962C8B-B14F-4D97-AF65-F5344CB8AC3E}">
        <p14:creationId xmlns:p14="http://schemas.microsoft.com/office/powerpoint/2010/main" val="3168025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425583" y="1000547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Equalized odds postprocessing is a post-processing technique that solves a linear program to find probabilities with which to change output labels to optimize equalized odds.</a:t>
            </a:r>
          </a:p>
        </p:txBody>
      </p:sp>
    </p:spTree>
    <p:extLst>
      <p:ext uri="{BB962C8B-B14F-4D97-AF65-F5344CB8AC3E}">
        <p14:creationId xmlns:p14="http://schemas.microsoft.com/office/powerpoint/2010/main" val="3800376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valid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features such as ‘IQ’, ‘Ambition’ and ‘Interpersonal’ scores,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scores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deleted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68%.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hired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rejected</a:t>
            </a:r>
            <a:r>
              <a:rPr lang="zh-CN" altLang="en-US" dirty="0"/>
              <a:t> </a:t>
            </a:r>
            <a:r>
              <a:rPr lang="en-US" altLang="zh-CN" dirty="0"/>
              <a:t>candidates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above,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imbalanced: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5DEF5B-064A-4341-8136-A911376D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87" y="2339926"/>
            <a:ext cx="2753422" cy="26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55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500" y="1124357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Postprocessing Algorithms:</a:t>
            </a:r>
          </a:p>
          <a:p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Equalized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Calibrated Equalized Odds</a:t>
            </a:r>
          </a:p>
        </p:txBody>
      </p:sp>
    </p:spTree>
    <p:extLst>
      <p:ext uri="{BB962C8B-B14F-4D97-AF65-F5344CB8AC3E}">
        <p14:creationId xmlns:p14="http://schemas.microsoft.com/office/powerpoint/2010/main" val="3712965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425583" y="1000547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Calibrated equalized odds postprocessing is a post-processing technique that optimizes over calibrated classifier score outputs to find probabilities with which to change output labels with an equalized odds objective</a:t>
            </a:r>
          </a:p>
        </p:txBody>
      </p:sp>
    </p:spTree>
    <p:extLst>
      <p:ext uri="{BB962C8B-B14F-4D97-AF65-F5344CB8AC3E}">
        <p14:creationId xmlns:p14="http://schemas.microsoft.com/office/powerpoint/2010/main" val="1058871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500" y="1124357"/>
            <a:ext cx="8001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Postprocessing Algorithms:</a:t>
            </a:r>
          </a:p>
          <a:p>
            <a:endParaRPr kumimoji="1"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Equalized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Calibrated Equalized Odds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Reject Option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40217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425583" y="1000547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Reject option classification is a postprocessing technique that gives favorable outcomes to unprivileged groups and unfavorable outcomes to privileged groups in a confidence band around the decision boundary with the highest uncertainty.</a:t>
            </a:r>
          </a:p>
        </p:txBody>
      </p:sp>
    </p:spTree>
    <p:extLst>
      <p:ext uri="{BB962C8B-B14F-4D97-AF65-F5344CB8AC3E}">
        <p14:creationId xmlns:p14="http://schemas.microsoft.com/office/powerpoint/2010/main" val="382696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 err="1"/>
              <a:t>LogisticRegression</a:t>
            </a:r>
            <a:r>
              <a:rPr lang="zh-CN" altLang="en-US" dirty="0"/>
              <a:t> </a:t>
            </a:r>
            <a:r>
              <a:rPr lang="en-US" altLang="zh-CN" dirty="0"/>
              <a:t>classifier,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98.52%.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indicates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predicts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entries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0.</a:t>
            </a:r>
            <a:r>
              <a:rPr lang="zh-CN" altLang="en-US" dirty="0"/>
              <a:t> 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BB535C-C727-7642-A52A-1A03E7D2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21" y="2062927"/>
            <a:ext cx="5975754" cy="25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8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imbalance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resampling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cost-sensitive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tested.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PCA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below: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BB648E-78CF-5B4A-9EE2-C5C8B2EA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30" y="2171720"/>
            <a:ext cx="3784135" cy="27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2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 err="1"/>
              <a:t>undersampling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removing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majority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oversampling: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/>
              <a:t> duplicating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minority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7180B5-EDE0-B04C-9B96-50781A21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8" y="1918349"/>
            <a:ext cx="3662152" cy="24939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4C5BC6-CE17-E440-9279-3655919C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52" y="1933579"/>
            <a:ext cx="3588450" cy="249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3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Cluster-based</a:t>
            </a:r>
            <a:r>
              <a:rPr lang="zh-CN" altLang="en-US" dirty="0"/>
              <a:t> </a:t>
            </a:r>
            <a:r>
              <a:rPr lang="en-US" altLang="zh-CN" dirty="0" err="1"/>
              <a:t>undersampling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generating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majority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replacing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centroids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SMOTE</a:t>
            </a:r>
            <a:r>
              <a:rPr lang="en-US" altLang="zh-CN" dirty="0"/>
              <a:t>(Synthetic Minority Oversampling </a:t>
            </a:r>
            <a:r>
              <a:rPr lang="en-US" altLang="zh-CN" dirty="0" err="1"/>
              <a:t>TEchnique</a:t>
            </a:r>
            <a:r>
              <a:rPr lang="en-US" altLang="zh-CN" dirty="0"/>
              <a:t>)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/>
              <a:t> pick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minority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nearest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synthetic</a:t>
            </a:r>
            <a:r>
              <a:rPr lang="zh-CN" altLang="en-US" dirty="0"/>
              <a:t> </a:t>
            </a:r>
            <a:r>
              <a:rPr lang="en-US" altLang="zh-CN" dirty="0"/>
              <a:t>point.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FA5EC2-B5BB-E946-B0A3-29C89ECE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76" y="2420024"/>
            <a:ext cx="3273147" cy="21558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4AB3F1-4902-A743-917E-C8222203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801" y="2339926"/>
            <a:ext cx="3015152" cy="21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8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500" y="935381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resampling:</a:t>
            </a:r>
            <a:r>
              <a:rPr lang="zh-CN" altLang="en-US" dirty="0"/>
              <a:t> 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0CCF42-1ADC-F344-94A0-7587F6FB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90" y="1386838"/>
            <a:ext cx="5028225" cy="20432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BDE6BB-E1AD-7940-BF77-3BD03535F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490" y="3204124"/>
            <a:ext cx="5025989" cy="19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61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013A90-9077-7646-85C5-AD3A85BB97C6}"/>
              </a:ext>
            </a:extLst>
          </p:cNvPr>
          <p:cNvSpPr txBox="1"/>
          <p:nvPr/>
        </p:nvSpPr>
        <p:spPr>
          <a:xfrm>
            <a:off x="571498" y="1139597"/>
            <a:ext cx="8001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classifiers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predictive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b="1" dirty="0"/>
              <a:t>Logistic</a:t>
            </a:r>
            <a:r>
              <a:rPr lang="zh-CN" altLang="en-US" b="1" dirty="0"/>
              <a:t> </a:t>
            </a:r>
            <a:r>
              <a:rPr lang="en-US" altLang="zh-CN" b="1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b="1" dirty="0"/>
              <a:t>Support</a:t>
            </a:r>
            <a:r>
              <a:rPr lang="zh-CN" altLang="en-US" b="1" dirty="0"/>
              <a:t> </a:t>
            </a:r>
            <a:r>
              <a:rPr lang="en-US" altLang="zh-CN" b="1" dirty="0"/>
              <a:t>Vector</a:t>
            </a:r>
            <a:r>
              <a:rPr lang="zh-CN" altLang="en-US" b="1" dirty="0"/>
              <a:t> </a:t>
            </a:r>
            <a:r>
              <a:rPr lang="en-US" altLang="zh-CN" b="1" dirty="0"/>
              <a:t>Machine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Confusion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Matrix,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Precision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score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Recall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score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score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AUC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measure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Precision: </a:t>
            </a:r>
            <a:r>
              <a:rPr lang="en-US" altLang="zh-CN" dirty="0"/>
              <a:t>True Positives/(True Positives + False Positives)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Recall: </a:t>
            </a:r>
            <a:r>
              <a:rPr lang="en-US" altLang="zh-CN" dirty="0"/>
              <a:t>True Positives/(True Positives + False Negatives)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F1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(Precision</a:t>
            </a:r>
            <a:r>
              <a:rPr lang="zh-CN" altLang="en-US" dirty="0"/>
              <a:t> * </a:t>
            </a:r>
            <a:r>
              <a:rPr lang="en-US" altLang="zh-CN" dirty="0"/>
              <a:t>Recall)/(Precision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Recall)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Precision indicates</a:t>
            </a:r>
            <a:r>
              <a:rPr lang="zh-CN" altLang="en-US" dirty="0"/>
              <a:t> </a:t>
            </a:r>
            <a:r>
              <a:rPr lang="en-US" altLang="zh-CN" dirty="0"/>
              <a:t>how precise is the</a:t>
            </a:r>
            <a:r>
              <a:rPr lang="zh-CN" altLang="en-US" dirty="0"/>
              <a:t> </a:t>
            </a:r>
            <a:r>
              <a:rPr lang="en-US" altLang="zh-CN" dirty="0"/>
              <a:t>model in predicting</a:t>
            </a:r>
            <a:r>
              <a:rPr lang="zh-CN" altLang="en-US" dirty="0"/>
              <a:t> </a:t>
            </a:r>
            <a:r>
              <a:rPr lang="en-US" altLang="zh-CN" dirty="0"/>
              <a:t>hired</a:t>
            </a:r>
            <a:r>
              <a:rPr lang="zh-CN" altLang="en-US" dirty="0"/>
              <a:t> </a:t>
            </a:r>
            <a:r>
              <a:rPr lang="en-US" altLang="zh-CN" dirty="0"/>
              <a:t>applicants</a:t>
            </a:r>
            <a:r>
              <a:rPr lang="zh-CN" altLang="en-US" dirty="0"/>
              <a:t> </a:t>
            </a:r>
            <a:r>
              <a:rPr lang="en-US" altLang="zh-CN" dirty="0"/>
              <a:t>while recall is the amount of hired</a:t>
            </a:r>
            <a:r>
              <a:rPr lang="zh-CN" altLang="en-US" dirty="0"/>
              <a:t> </a:t>
            </a:r>
            <a:r>
              <a:rPr lang="en-US" altLang="zh-CN" dirty="0"/>
              <a:t>applicants</a:t>
            </a:r>
            <a:r>
              <a:rPr lang="zh-CN" altLang="en-US" dirty="0"/>
              <a:t> </a:t>
            </a:r>
            <a:r>
              <a:rPr lang="en-US" altLang="zh-CN" dirty="0"/>
              <a:t>our model is able to detect.</a:t>
            </a:r>
            <a:r>
              <a:rPr lang="zh-CN" altLang="en-US" dirty="0"/>
              <a:t> </a:t>
            </a:r>
            <a:r>
              <a:rPr lang="en-US" altLang="zh-CN" dirty="0"/>
              <a:t>The F</a:t>
            </a:r>
            <a:r>
              <a:rPr lang="en-US" altLang="zh-CN" baseline="-25000" dirty="0"/>
              <a:t>1</a:t>
            </a:r>
            <a:r>
              <a:rPr lang="en-US" altLang="zh-CN" dirty="0"/>
              <a:t> score is the harmonic</a:t>
            </a:r>
            <a:r>
              <a:rPr lang="zh-CN" altLang="en-US" dirty="0"/>
              <a:t> </a:t>
            </a:r>
            <a:r>
              <a:rPr lang="en-US" altLang="zh-CN" dirty="0"/>
              <a:t>average of the precision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recall.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274937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4734</TotalTime>
  <Words>840</Words>
  <Application>Microsoft Macintosh PowerPoint</Application>
  <PresentationFormat>全屏显示(16:9)</PresentationFormat>
  <Paragraphs>77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6" baseType="lpstr">
      <vt:lpstr>Arial</vt:lpstr>
      <vt:lpstr>Calibri</vt:lpstr>
      <vt:lpstr>4_Custom Design</vt:lpstr>
      <vt:lpstr>Investigating Discrimination in Algorithmic Hiring Decisions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Clayton, Janine</dc:creator>
  <cp:lastModifiedBy>xue wen</cp:lastModifiedBy>
  <cp:revision>126</cp:revision>
  <dcterms:created xsi:type="dcterms:W3CDTF">2016-12-07T10:36:45Z</dcterms:created>
  <dcterms:modified xsi:type="dcterms:W3CDTF">2019-07-21T18:32:47Z</dcterms:modified>
</cp:coreProperties>
</file>